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6" autoAdjust="0"/>
    <p:restoredTop sz="94660"/>
  </p:normalViewPr>
  <p:slideViewPr>
    <p:cSldViewPr snapToGrid="0">
      <p:cViewPr varScale="1">
        <p:scale>
          <a:sx n="85" d="100"/>
          <a:sy n="85" d="100"/>
        </p:scale>
        <p:origin x="102"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12524-883A-BDD7-9E62-06DDEEB44A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15A67-30B1-6F1B-86C6-7BA2113A7F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D5F8BE-AD8F-3E80-8EFF-B9451190C844}"/>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5" name="Footer Placeholder 4">
            <a:extLst>
              <a:ext uri="{FF2B5EF4-FFF2-40B4-BE49-F238E27FC236}">
                <a16:creationId xmlns:a16="http://schemas.microsoft.com/office/drawing/2014/main" id="{55C738EF-3D28-01B3-A97F-30E72BA87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DC3AE2-024C-4E8F-BA52-CB1BED626992}"/>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2055887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9B3A-F547-8E97-2509-435BA8D3E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744103-1FF7-9923-15C1-84437CB4C5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A2CBEA-A8A8-316A-1291-55849F5A2166}"/>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5" name="Footer Placeholder 4">
            <a:extLst>
              <a:ext uri="{FF2B5EF4-FFF2-40B4-BE49-F238E27FC236}">
                <a16:creationId xmlns:a16="http://schemas.microsoft.com/office/drawing/2014/main" id="{BA22D141-E4C7-8024-7C64-C6ED68E457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76FF4B-FFD1-9C85-96F0-5D993A5634FD}"/>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402651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1C0F2-5D3C-D730-3983-7FFFD91B79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8CB3ED-0BE4-A456-AD5B-2E3395E762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7FA0D9-6E11-6199-8ADF-8CBF7B7DB43C}"/>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5" name="Footer Placeholder 4">
            <a:extLst>
              <a:ext uri="{FF2B5EF4-FFF2-40B4-BE49-F238E27FC236}">
                <a16:creationId xmlns:a16="http://schemas.microsoft.com/office/drawing/2014/main" id="{B0568AF0-890C-87D3-7F7D-793D503974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E5D836-A9D9-47CC-3ABF-02B2872FAD6D}"/>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2886371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58B49-EB4C-17F4-2887-38531F7FEE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927AF-46F0-DD27-B535-550FF7B5EE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8EB337-9F66-4534-4668-D947FECC92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5F8F19-830B-AD17-D546-2EDC0C113399}"/>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6" name="Footer Placeholder 5">
            <a:extLst>
              <a:ext uri="{FF2B5EF4-FFF2-40B4-BE49-F238E27FC236}">
                <a16:creationId xmlns:a16="http://schemas.microsoft.com/office/drawing/2014/main" id="{C909FB36-6F3F-B108-62F2-01BA5F84EB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840DBC-8B77-7F16-CE5E-B777758B6303}"/>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2143284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0FABA-015B-00F8-BE09-5A43ABC24F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0A2B6F-6E4E-20CA-C3A9-614BE55A73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5120D5-6A9D-B83D-B8FE-343134D5C7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27D495-6E5E-E381-4A71-E4EDE936B4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870770-4E7A-7F1D-A105-FAA0913BF6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6563D3-3637-DCB4-738D-40346F480805}"/>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8" name="Footer Placeholder 7">
            <a:extLst>
              <a:ext uri="{FF2B5EF4-FFF2-40B4-BE49-F238E27FC236}">
                <a16:creationId xmlns:a16="http://schemas.microsoft.com/office/drawing/2014/main" id="{160B7631-CD2E-7E36-FA93-DBEEA024F9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986095-1610-0438-8115-B70C1BE7868E}"/>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2615241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8BC42-5399-D0E5-1899-2ABCEA5E74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9EEF2E-781D-3159-5980-4CF7C6075F29}"/>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4" name="Footer Placeholder 3">
            <a:extLst>
              <a:ext uri="{FF2B5EF4-FFF2-40B4-BE49-F238E27FC236}">
                <a16:creationId xmlns:a16="http://schemas.microsoft.com/office/drawing/2014/main" id="{72947E5C-D12E-664C-A14F-B434F76D67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42B9B7-329A-CD60-53E7-4380A4D8A6E9}"/>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36178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B0EDEF-8618-55FD-15E0-6A5BB5CFC4AE}"/>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3" name="Footer Placeholder 2">
            <a:extLst>
              <a:ext uri="{FF2B5EF4-FFF2-40B4-BE49-F238E27FC236}">
                <a16:creationId xmlns:a16="http://schemas.microsoft.com/office/drawing/2014/main" id="{70DF504F-3437-7E0A-8947-45E2E47C85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8DF998-2211-9CAB-6C97-AD1F5E9E531E}"/>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3382210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911BC-C54B-DD1B-CED7-9D2301331C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4C3EB4-260E-E489-DA0C-98954678BD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128415-E263-73A9-88D6-B6B1BCDED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87B715-1E91-AB46-F222-438E889329E7}"/>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6" name="Footer Placeholder 5">
            <a:extLst>
              <a:ext uri="{FF2B5EF4-FFF2-40B4-BE49-F238E27FC236}">
                <a16:creationId xmlns:a16="http://schemas.microsoft.com/office/drawing/2014/main" id="{3664F534-3AB5-7DB5-FA9F-D635FEADF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F0E0F2-1D77-399B-C2EA-DE14DBB125A1}"/>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4005716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6C9D2-DE54-F62E-CB13-EFF33AA3CE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7119F4-1202-EABE-39BC-B8DA5F0450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EEBE6F-0B1B-0162-0E50-7AA3AA3758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67A4D3-7D82-0397-761F-061EDB8CA493}"/>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6" name="Footer Placeholder 5">
            <a:extLst>
              <a:ext uri="{FF2B5EF4-FFF2-40B4-BE49-F238E27FC236}">
                <a16:creationId xmlns:a16="http://schemas.microsoft.com/office/drawing/2014/main" id="{E1C90356-1B59-85F7-B9E2-16D4D81C1C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0ECD77-0391-0199-6702-98910669937C}"/>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2942664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B8059-63C7-0BEB-4757-DC0E198B5B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FA881B-0750-0B99-7D15-CDE8939379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B0A4E9-CEBB-E875-E3A0-0CE1AC61DC04}"/>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5" name="Footer Placeholder 4">
            <a:extLst>
              <a:ext uri="{FF2B5EF4-FFF2-40B4-BE49-F238E27FC236}">
                <a16:creationId xmlns:a16="http://schemas.microsoft.com/office/drawing/2014/main" id="{EDF55F89-F561-F2A0-F6FE-7273E50A06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66ECF1-65E2-5E47-FBFE-2EDE9340B02D}"/>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1878089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9B5E99-F4D7-0657-C7E1-386EB150EC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78CDAC-49B3-01BB-3625-2278BD7D49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9950B-97B3-B080-DD02-15DD120874D8}"/>
              </a:ext>
            </a:extLst>
          </p:cNvPr>
          <p:cNvSpPr>
            <a:spLocks noGrp="1"/>
          </p:cNvSpPr>
          <p:nvPr>
            <p:ph type="dt" sz="half" idx="10"/>
          </p:nvPr>
        </p:nvSpPr>
        <p:spPr/>
        <p:txBody>
          <a:bodyPr/>
          <a:lstStyle/>
          <a:p>
            <a:fld id="{1640C1F9-44A6-416E-A5AD-C090F2EFCDD1}" type="datetimeFigureOut">
              <a:rPr lang="en-US" smtClean="0"/>
              <a:t>9/29/2024</a:t>
            </a:fld>
            <a:endParaRPr lang="en-US"/>
          </a:p>
        </p:txBody>
      </p:sp>
      <p:sp>
        <p:nvSpPr>
          <p:cNvPr id="5" name="Footer Placeholder 4">
            <a:extLst>
              <a:ext uri="{FF2B5EF4-FFF2-40B4-BE49-F238E27FC236}">
                <a16:creationId xmlns:a16="http://schemas.microsoft.com/office/drawing/2014/main" id="{FCABAFF5-28B4-E274-422A-82635C065D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1FDAE-5865-9303-4EE6-B39D09FD4E84}"/>
              </a:ext>
            </a:extLst>
          </p:cNvPr>
          <p:cNvSpPr>
            <a:spLocks noGrp="1"/>
          </p:cNvSpPr>
          <p:nvPr>
            <p:ph type="sldNum" sz="quarter" idx="12"/>
          </p:nvPr>
        </p:nvSpPr>
        <p:spPr/>
        <p:txBody>
          <a:bodyPr/>
          <a:lstStyle/>
          <a:p>
            <a:fld id="{C5F577AB-CD25-4E81-853E-F9395FFC9B5E}" type="slidenum">
              <a:rPr lang="en-US" smtClean="0"/>
              <a:t>‹#›</a:t>
            </a:fld>
            <a:endParaRPr lang="en-US"/>
          </a:p>
        </p:txBody>
      </p:sp>
    </p:spTree>
    <p:extLst>
      <p:ext uri="{BB962C8B-B14F-4D97-AF65-F5344CB8AC3E}">
        <p14:creationId xmlns:p14="http://schemas.microsoft.com/office/powerpoint/2010/main" val="2425459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76FE93-8BA2-B50D-620B-4350323FF1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B3F612-B5F8-AD6D-565E-68D18F9F09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D6AA0F-BC74-4A0D-1B05-C40687F74F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0C1F9-44A6-416E-A5AD-C090F2EFCDD1}" type="datetimeFigureOut">
              <a:rPr lang="en-US" smtClean="0"/>
              <a:t>9/29/2024</a:t>
            </a:fld>
            <a:endParaRPr lang="en-US"/>
          </a:p>
        </p:txBody>
      </p:sp>
      <p:sp>
        <p:nvSpPr>
          <p:cNvPr id="5" name="Footer Placeholder 4">
            <a:extLst>
              <a:ext uri="{FF2B5EF4-FFF2-40B4-BE49-F238E27FC236}">
                <a16:creationId xmlns:a16="http://schemas.microsoft.com/office/drawing/2014/main" id="{56AAEFC5-05A0-BC9C-662C-8BAD073A7E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B4FC6A-CFCA-5585-BA75-EC88FDD558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F577AB-CD25-4E81-853E-F9395FFC9B5E}" type="slidenum">
              <a:rPr lang="en-US" smtClean="0"/>
              <a:t>‹#›</a:t>
            </a:fld>
            <a:endParaRPr lang="en-US"/>
          </a:p>
        </p:txBody>
      </p:sp>
    </p:spTree>
    <p:extLst>
      <p:ext uri="{BB962C8B-B14F-4D97-AF65-F5344CB8AC3E}">
        <p14:creationId xmlns:p14="http://schemas.microsoft.com/office/powerpoint/2010/main" val="490316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8524B-AEE2-F17C-BCE3-88929FEF17FE}"/>
              </a:ext>
            </a:extLst>
          </p:cNvPr>
          <p:cNvSpPr>
            <a:spLocks noGrp="1"/>
          </p:cNvSpPr>
          <p:nvPr>
            <p:ph type="ctrTitle"/>
          </p:nvPr>
        </p:nvSpPr>
        <p:spPr>
          <a:xfrm>
            <a:off x="1524000" y="542964"/>
            <a:ext cx="9144000" cy="678513"/>
          </a:xfrm>
        </p:spPr>
        <p:txBody>
          <a:bodyPr>
            <a:noAutofit/>
          </a:bodyPr>
          <a:lstStyle/>
          <a:p>
            <a:r>
              <a:rPr lang="en-US" sz="4000" dirty="0"/>
              <a:t>Sukkot</a:t>
            </a:r>
          </a:p>
        </p:txBody>
      </p:sp>
      <p:sp>
        <p:nvSpPr>
          <p:cNvPr id="3" name="Subtitle 2">
            <a:extLst>
              <a:ext uri="{FF2B5EF4-FFF2-40B4-BE49-F238E27FC236}">
                <a16:creationId xmlns:a16="http://schemas.microsoft.com/office/drawing/2014/main" id="{8F5DE524-FD60-A870-3927-547EE36C924B}"/>
              </a:ext>
            </a:extLst>
          </p:cNvPr>
          <p:cNvSpPr>
            <a:spLocks noGrp="1"/>
          </p:cNvSpPr>
          <p:nvPr>
            <p:ph type="subTitle" idx="1"/>
          </p:nvPr>
        </p:nvSpPr>
        <p:spPr>
          <a:xfrm>
            <a:off x="1196622" y="1659468"/>
            <a:ext cx="9719734" cy="2291644"/>
          </a:xfrm>
          <a:ln>
            <a:solidFill>
              <a:schemeClr val="accent1"/>
            </a:solidFill>
          </a:ln>
        </p:spPr>
        <p:txBody>
          <a:bodyPr/>
          <a:lstStyle/>
          <a:p>
            <a:pPr marR="0" algn="l" rtl="0"/>
            <a:r>
              <a:rPr lang="en-US" sz="1800" b="1" i="0" u="none" strike="noStrike" baseline="0" dirty="0">
                <a:solidFill>
                  <a:srgbClr val="8D7221"/>
                </a:solidFill>
                <a:latin typeface="Calibri" panose="020F0502020204030204" pitchFamily="34" charset="0"/>
                <a:ea typeface="Calibri" panose="020F0502020204030204" pitchFamily="34" charset="0"/>
                <a:cs typeface="Calibri" panose="020F0502020204030204" pitchFamily="34" charset="0"/>
              </a:rPr>
              <a:t>Mathew 17:1-4</a:t>
            </a:r>
            <a:r>
              <a:rPr lang="en-US" sz="1800" b="0" i="0" u="none" strike="noStrike" baseline="0" dirty="0">
                <a:solidFill>
                  <a:srgbClr val="292F33"/>
                </a:solidFill>
                <a:latin typeface="Calibri" panose="020F0502020204030204" pitchFamily="34" charset="0"/>
                <a:ea typeface="Calibri" panose="020F0502020204030204" pitchFamily="34" charset="0"/>
                <a:cs typeface="Calibri" panose="020F0502020204030204" pitchFamily="34" charset="0"/>
              </a:rPr>
              <a:t>  And after six days Jesus took with him Peter and James, and John his brother, and led them up a high mountain by themselves. </a:t>
            </a:r>
          </a:p>
          <a:p>
            <a:pPr marR="0" algn="l" rtl="0"/>
            <a:r>
              <a:rPr lang="en-US" sz="1800" b="0" i="0" u="none" strike="noStrike" baseline="0" dirty="0">
                <a:solidFill>
                  <a:srgbClr val="292F33"/>
                </a:solidFill>
                <a:latin typeface="Calibri" panose="020F0502020204030204" pitchFamily="34" charset="0"/>
                <a:ea typeface="Calibri" panose="020F0502020204030204" pitchFamily="34" charset="0"/>
                <a:cs typeface="Calibri" panose="020F0502020204030204" pitchFamily="34" charset="0"/>
              </a:rPr>
              <a:t>And he was transfigured before them, and his face shone like the sun, and his clothes became white as light. </a:t>
            </a:r>
          </a:p>
          <a:p>
            <a:pPr marR="0" algn="l" rtl="0"/>
            <a:r>
              <a:rPr lang="en-US" sz="1800" b="0" i="0" u="none" strike="noStrike" baseline="0" dirty="0">
                <a:solidFill>
                  <a:srgbClr val="292F33"/>
                </a:solidFill>
                <a:latin typeface="Calibri" panose="020F0502020204030204" pitchFamily="34" charset="0"/>
                <a:ea typeface="Calibri" panose="020F0502020204030204" pitchFamily="34" charset="0"/>
                <a:cs typeface="Calibri" panose="020F0502020204030204" pitchFamily="34" charset="0"/>
              </a:rPr>
              <a:t>And behold, there appeared to them Moses and Elijah, talking with him. </a:t>
            </a:r>
          </a:p>
          <a:p>
            <a:pPr marR="0" algn="l" rtl="0"/>
            <a:r>
              <a:rPr lang="en-US" sz="1800" b="0" i="0" u="none" strike="noStrike" baseline="0" dirty="0">
                <a:solidFill>
                  <a:srgbClr val="292F33"/>
                </a:solidFill>
                <a:latin typeface="Calibri" panose="020F0502020204030204" pitchFamily="34" charset="0"/>
                <a:ea typeface="Calibri" panose="020F0502020204030204" pitchFamily="34" charset="0"/>
                <a:cs typeface="Calibri" panose="020F0502020204030204" pitchFamily="34" charset="0"/>
              </a:rPr>
              <a:t>And Peter said to Jesus, “Lord, it is good that we are here. If you wish, I will make </a:t>
            </a:r>
            <a:r>
              <a:rPr lang="en-US" sz="1800" b="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three tents</a:t>
            </a:r>
            <a:r>
              <a:rPr lang="en-US" sz="1800" b="0" i="0" u="none" strike="noStrike" baseline="0" dirty="0">
                <a:solidFill>
                  <a:srgbClr val="292F33"/>
                </a:solidFill>
                <a:latin typeface="Calibri" panose="020F0502020204030204" pitchFamily="34" charset="0"/>
                <a:ea typeface="Calibri" panose="020F0502020204030204" pitchFamily="34" charset="0"/>
                <a:cs typeface="Calibri" panose="020F0502020204030204" pitchFamily="34" charset="0"/>
              </a:rPr>
              <a:t> here, one for you and one for Moses and one for Elijah.” </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65D181E-89DF-C318-980A-9AF204E069E9}"/>
              </a:ext>
            </a:extLst>
          </p:cNvPr>
          <p:cNvSpPr txBox="1"/>
          <p:nvPr/>
        </p:nvSpPr>
        <p:spPr>
          <a:xfrm>
            <a:off x="1190978" y="4389103"/>
            <a:ext cx="9471378" cy="1754326"/>
          </a:xfrm>
          <a:prstGeom prst="rect">
            <a:avLst/>
          </a:prstGeom>
          <a:noFill/>
        </p:spPr>
        <p:txBody>
          <a:bodyPr wrap="square" rtlCol="0">
            <a:spAutoFit/>
          </a:bodyPr>
          <a:lstStyle/>
          <a:p>
            <a:r>
              <a:rPr lang="en-US" dirty="0"/>
              <a:t>Why do you suppose that Peter wanted to build tents, also called tabernacles in some translations?</a:t>
            </a:r>
          </a:p>
          <a:p>
            <a:endParaRPr lang="en-US" dirty="0"/>
          </a:p>
          <a:p>
            <a:r>
              <a:rPr lang="en-US" dirty="0"/>
              <a:t>Answer: When he saw Jesus in His glorified form, he thought He was fulfilling Scripture concerning the Second Coming and the Millennium.</a:t>
            </a:r>
          </a:p>
          <a:p>
            <a:endParaRPr lang="en-US" dirty="0"/>
          </a:p>
          <a:p>
            <a:r>
              <a:rPr lang="en-US" dirty="0"/>
              <a:t>So, what do tents or tabernacles have to do with the Millennium?</a:t>
            </a:r>
          </a:p>
        </p:txBody>
      </p:sp>
    </p:spTree>
    <p:extLst>
      <p:ext uri="{BB962C8B-B14F-4D97-AF65-F5344CB8AC3E}">
        <p14:creationId xmlns:p14="http://schemas.microsoft.com/office/powerpoint/2010/main" val="736927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8524B-AEE2-F17C-BCE3-88929FEF17FE}"/>
              </a:ext>
            </a:extLst>
          </p:cNvPr>
          <p:cNvSpPr>
            <a:spLocks noGrp="1"/>
          </p:cNvSpPr>
          <p:nvPr>
            <p:ph type="ctrTitle"/>
          </p:nvPr>
        </p:nvSpPr>
        <p:spPr>
          <a:xfrm>
            <a:off x="1524000" y="542964"/>
            <a:ext cx="9144000" cy="789126"/>
          </a:xfrm>
        </p:spPr>
        <p:txBody>
          <a:bodyPr>
            <a:noAutofit/>
          </a:bodyPr>
          <a:lstStyle/>
          <a:p>
            <a:r>
              <a:rPr lang="en-US" sz="4000" dirty="0"/>
              <a:t>Sukkot</a:t>
            </a:r>
          </a:p>
        </p:txBody>
      </p:sp>
      <p:sp>
        <p:nvSpPr>
          <p:cNvPr id="3" name="Subtitle 2">
            <a:extLst>
              <a:ext uri="{FF2B5EF4-FFF2-40B4-BE49-F238E27FC236}">
                <a16:creationId xmlns:a16="http://schemas.microsoft.com/office/drawing/2014/main" id="{8F5DE524-FD60-A870-3927-547EE36C924B}"/>
              </a:ext>
            </a:extLst>
          </p:cNvPr>
          <p:cNvSpPr>
            <a:spLocks noGrp="1"/>
          </p:cNvSpPr>
          <p:nvPr>
            <p:ph type="subTitle" idx="1"/>
          </p:nvPr>
        </p:nvSpPr>
        <p:spPr>
          <a:xfrm>
            <a:off x="1196622" y="1659468"/>
            <a:ext cx="9719734" cy="2291644"/>
          </a:xfrm>
          <a:ln>
            <a:solidFill>
              <a:schemeClr val="accent1"/>
            </a:solidFill>
          </a:ln>
        </p:spPr>
        <p:txBody>
          <a:bodyPr>
            <a:normAutofit/>
          </a:bodyPr>
          <a:lstStyle/>
          <a:p>
            <a:pPr marR="0" algn="l" rtl="0"/>
            <a:r>
              <a:rPr lang="en-US" sz="1800" b="0" i="0" u="none" strike="noStrike" baseline="0" dirty="0">
                <a:solidFill>
                  <a:srgbClr val="218282"/>
                </a:solidFill>
                <a:latin typeface="Calibri" panose="020F0502020204030204" pitchFamily="34" charset="0"/>
                <a:ea typeface="Calibri" panose="020F0502020204030204" pitchFamily="34" charset="0"/>
                <a:cs typeface="Calibri" panose="020F0502020204030204" pitchFamily="34" charset="0"/>
              </a:rPr>
              <a:t>The context is the Second Coming and the Millennium</a:t>
            </a:r>
          </a:p>
          <a:p>
            <a:pPr marR="0" algn="l" rtl="0"/>
            <a:r>
              <a:rPr lang="en-US" sz="1800" b="0" i="0" u="none" strike="noStrike" baseline="0" dirty="0">
                <a:solidFill>
                  <a:srgbClr val="218282"/>
                </a:solidFill>
                <a:latin typeface="Calibri" panose="020F0502020204030204" pitchFamily="34" charset="0"/>
                <a:ea typeface="Calibri" panose="020F0502020204030204" pitchFamily="34" charset="0"/>
                <a:cs typeface="Calibri" panose="020F0502020204030204" pitchFamily="34" charset="0"/>
              </a:rPr>
              <a:t>Zechariah 14:8-9</a:t>
            </a:r>
            <a:r>
              <a:rPr lang="en-US" sz="1800" b="0" i="0" u="none" strike="noStrike" baseline="0" dirty="0">
                <a:solidFill>
                  <a:srgbClr val="292F33"/>
                </a:solidFill>
                <a:latin typeface="Calibri" panose="020F0502020204030204" pitchFamily="34" charset="0"/>
                <a:ea typeface="Calibri" panose="020F0502020204030204" pitchFamily="34" charset="0"/>
                <a:cs typeface="Calibri" panose="020F0502020204030204" pitchFamily="34" charset="0"/>
              </a:rPr>
              <a:t>  On that day living waters shall flow out from Jerusalem, half of them to the eastern sea and half of them to the western sea. It shall continue in summer as in winter. </a:t>
            </a:r>
          </a:p>
          <a:p>
            <a:pPr marR="0" algn="l" rtl="0"/>
            <a:r>
              <a:rPr lang="en-US" sz="1800" b="0" i="0" u="none" strike="noStrike" baseline="0" dirty="0">
                <a:solidFill>
                  <a:srgbClr val="292F33"/>
                </a:solidFill>
                <a:latin typeface="Calibri" panose="020F0502020204030204" pitchFamily="34" charset="0"/>
                <a:ea typeface="Calibri" panose="020F0502020204030204" pitchFamily="34" charset="0"/>
                <a:cs typeface="Calibri" panose="020F0502020204030204" pitchFamily="34" charset="0"/>
              </a:rPr>
              <a:t>And the LORD will be king over all the earth. On that day the LORD will be one and his name one. </a:t>
            </a:r>
            <a:endParaRPr lang="en-US" sz="1800" b="0" i="0" u="none" strike="noStrike" baseline="0" dirty="0">
              <a:solidFill>
                <a:srgbClr val="218282"/>
              </a:solidFill>
              <a:latin typeface="Calibri" panose="020F0502020204030204" pitchFamily="34" charset="0"/>
              <a:ea typeface="Calibri" panose="020F0502020204030204" pitchFamily="34" charset="0"/>
              <a:cs typeface="Calibri" panose="020F0502020204030204" pitchFamily="34" charset="0"/>
            </a:endParaRPr>
          </a:p>
          <a:p>
            <a:pPr marR="0" algn="l" rtl="0"/>
            <a:r>
              <a:rPr lang="en-US" sz="1800" b="0" i="0" u="none" strike="noStrike" baseline="0" dirty="0">
                <a:solidFill>
                  <a:srgbClr val="218282"/>
                </a:solidFill>
                <a:latin typeface="Calibri" panose="020F0502020204030204" pitchFamily="34" charset="0"/>
                <a:ea typeface="Calibri" panose="020F0502020204030204" pitchFamily="34" charset="0"/>
                <a:cs typeface="Calibri" panose="020F0502020204030204" pitchFamily="34" charset="0"/>
              </a:rPr>
              <a:t>Verse 16</a:t>
            </a:r>
            <a:r>
              <a:rPr lang="en-US" sz="1800" b="0" i="0" u="none" strike="noStrike" baseline="0" dirty="0">
                <a:solidFill>
                  <a:srgbClr val="292F33"/>
                </a:solidFill>
                <a:latin typeface="Calibri" panose="020F0502020204030204" pitchFamily="34" charset="0"/>
                <a:ea typeface="Calibri" panose="020F0502020204030204" pitchFamily="34" charset="0"/>
                <a:cs typeface="Calibri" panose="020F0502020204030204" pitchFamily="34" charset="0"/>
              </a:rPr>
              <a:t>  Then everyone who survives of all the nations that have come against Jerusalem shall go up year after year to worship the King, the LORD of hosts, and </a:t>
            </a:r>
            <a:r>
              <a:rPr lang="en-US" sz="1800" b="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to keep the Feast of Booths</a:t>
            </a:r>
            <a:r>
              <a:rPr lang="en-US" sz="1800" b="0" i="0" u="none" strike="noStrike" baseline="0" dirty="0">
                <a:solidFill>
                  <a:srgbClr val="292F33"/>
                </a:solidFill>
                <a:latin typeface="Calibri" panose="020F0502020204030204" pitchFamily="34" charset="0"/>
                <a:ea typeface="Calibri" panose="020F0502020204030204" pitchFamily="34" charset="0"/>
                <a:cs typeface="Calibri" panose="020F0502020204030204" pitchFamily="34" charset="0"/>
              </a:rPr>
              <a:t>. </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65D181E-89DF-C318-980A-9AF204E069E9}"/>
              </a:ext>
            </a:extLst>
          </p:cNvPr>
          <p:cNvSpPr txBox="1"/>
          <p:nvPr/>
        </p:nvSpPr>
        <p:spPr>
          <a:xfrm>
            <a:off x="1190978" y="4389103"/>
            <a:ext cx="9471378" cy="369332"/>
          </a:xfrm>
          <a:prstGeom prst="rect">
            <a:avLst/>
          </a:prstGeom>
          <a:noFill/>
        </p:spPr>
        <p:txBody>
          <a:bodyPr wrap="square" rtlCol="0">
            <a:spAutoFit/>
          </a:bodyPr>
          <a:lstStyle/>
          <a:p>
            <a:r>
              <a:rPr lang="en-US" dirty="0"/>
              <a:t>Okay. So, what is the Feast of Booths and what does it have to do with the Millennium?</a:t>
            </a:r>
          </a:p>
        </p:txBody>
      </p:sp>
    </p:spTree>
    <p:extLst>
      <p:ext uri="{BB962C8B-B14F-4D97-AF65-F5344CB8AC3E}">
        <p14:creationId xmlns:p14="http://schemas.microsoft.com/office/powerpoint/2010/main" val="1402587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8524B-AEE2-F17C-BCE3-88929FEF17FE}"/>
              </a:ext>
            </a:extLst>
          </p:cNvPr>
          <p:cNvSpPr>
            <a:spLocks noGrp="1"/>
          </p:cNvSpPr>
          <p:nvPr>
            <p:ph type="ctrTitle"/>
          </p:nvPr>
        </p:nvSpPr>
        <p:spPr>
          <a:xfrm>
            <a:off x="1478845" y="364615"/>
            <a:ext cx="9144000" cy="789126"/>
          </a:xfrm>
        </p:spPr>
        <p:txBody>
          <a:bodyPr>
            <a:noAutofit/>
          </a:bodyPr>
          <a:lstStyle/>
          <a:p>
            <a:r>
              <a:rPr lang="en-US" sz="4000" dirty="0"/>
              <a:t>Sukkot</a:t>
            </a:r>
          </a:p>
        </p:txBody>
      </p:sp>
      <p:sp>
        <p:nvSpPr>
          <p:cNvPr id="3" name="Subtitle 2">
            <a:extLst>
              <a:ext uri="{FF2B5EF4-FFF2-40B4-BE49-F238E27FC236}">
                <a16:creationId xmlns:a16="http://schemas.microsoft.com/office/drawing/2014/main" id="{8F5DE524-FD60-A870-3927-547EE36C924B}"/>
              </a:ext>
            </a:extLst>
          </p:cNvPr>
          <p:cNvSpPr>
            <a:spLocks noGrp="1"/>
          </p:cNvSpPr>
          <p:nvPr>
            <p:ph type="subTitle" idx="1"/>
          </p:nvPr>
        </p:nvSpPr>
        <p:spPr>
          <a:xfrm>
            <a:off x="1190978" y="1444978"/>
            <a:ext cx="9719734" cy="3917243"/>
          </a:xfrm>
          <a:ln>
            <a:solidFill>
              <a:schemeClr val="accent1"/>
            </a:solidFill>
          </a:ln>
        </p:spPr>
        <p:txBody>
          <a:bodyPr>
            <a:normAutofit/>
          </a:bodyPr>
          <a:lstStyle/>
          <a:p>
            <a:pPr marR="0" algn="l" rtl="0"/>
            <a:r>
              <a:rPr lang="en-US" sz="1800" b="0" i="0" u="none" strike="noStrike" baseline="0" dirty="0">
                <a:solidFill>
                  <a:srgbClr val="218282"/>
                </a:solidFill>
              </a:rPr>
              <a:t>Lev 23:1-2</a:t>
            </a:r>
            <a:r>
              <a:rPr lang="en-US" sz="1800" b="0" i="0" u="none" strike="noStrike" baseline="0" dirty="0">
                <a:solidFill>
                  <a:srgbClr val="292F33"/>
                </a:solidFill>
              </a:rPr>
              <a:t>  The LORD spoke to Moses, saying, “Speak to the people of Israel and say to them, These are the appointed feasts of the LORD that you shall proclaim as holy convocations; they are my appointed feasts. </a:t>
            </a:r>
          </a:p>
          <a:p>
            <a:pPr marR="0" algn="l" rtl="0"/>
            <a:endParaRPr lang="en-US" sz="1800" b="0" i="0" u="none" strike="noStrike" baseline="0" dirty="0">
              <a:solidFill>
                <a:srgbClr val="292F33"/>
              </a:solidFill>
            </a:endParaRPr>
          </a:p>
          <a:p>
            <a:pPr marR="0" algn="l" rtl="0"/>
            <a:r>
              <a:rPr lang="en-US" sz="1800" dirty="0">
                <a:solidFill>
                  <a:srgbClr val="292F33"/>
                </a:solidFill>
                <a:ea typeface="Calibri" panose="020F0502020204030204" pitchFamily="34" charset="0"/>
                <a:cs typeface="Calibri" panose="020F0502020204030204" pitchFamily="34" charset="0"/>
              </a:rPr>
              <a:t>Verses 4-5 Passover</a:t>
            </a:r>
          </a:p>
          <a:p>
            <a:pPr marR="0" algn="l" rtl="0"/>
            <a:r>
              <a:rPr lang="en-US" sz="1800" dirty="0">
                <a:solidFill>
                  <a:srgbClr val="292F33"/>
                </a:solidFill>
                <a:ea typeface="Calibri" panose="020F0502020204030204" pitchFamily="34" charset="0"/>
                <a:cs typeface="Calibri" panose="020F0502020204030204" pitchFamily="34" charset="0"/>
              </a:rPr>
              <a:t>Verses 6-8 Feast of Unleavened Bread</a:t>
            </a:r>
          </a:p>
          <a:p>
            <a:pPr marR="0" algn="l" rtl="0"/>
            <a:r>
              <a:rPr lang="en-US" sz="1800" dirty="0">
                <a:solidFill>
                  <a:srgbClr val="292F33"/>
                </a:solidFill>
                <a:ea typeface="Calibri" panose="020F0502020204030204" pitchFamily="34" charset="0"/>
                <a:cs typeface="Calibri" panose="020F0502020204030204" pitchFamily="34" charset="0"/>
              </a:rPr>
              <a:t>Verses 9-14 Feast of First Fruits</a:t>
            </a:r>
          </a:p>
          <a:p>
            <a:pPr marR="0" algn="l" rtl="0"/>
            <a:r>
              <a:rPr lang="en-US" sz="1800" dirty="0">
                <a:solidFill>
                  <a:srgbClr val="292F33"/>
                </a:solidFill>
                <a:ea typeface="Calibri" panose="020F0502020204030204" pitchFamily="34" charset="0"/>
                <a:cs typeface="Calibri" panose="020F0502020204030204" pitchFamily="34" charset="0"/>
              </a:rPr>
              <a:t>Verses 15-22 Feast of Weeks (Shavuot)</a:t>
            </a:r>
          </a:p>
          <a:p>
            <a:pPr marR="0" algn="l" rtl="0"/>
            <a:r>
              <a:rPr lang="en-US" sz="1800" dirty="0">
                <a:solidFill>
                  <a:srgbClr val="292F33"/>
                </a:solidFill>
                <a:ea typeface="Calibri" panose="020F0502020204030204" pitchFamily="34" charset="0"/>
                <a:cs typeface="Calibri" panose="020F0502020204030204" pitchFamily="34" charset="0"/>
              </a:rPr>
              <a:t>Verses 23-25 Feast of Trumpets (Rosh Hashana)</a:t>
            </a:r>
          </a:p>
          <a:p>
            <a:pPr marR="0" algn="l" rtl="0"/>
            <a:r>
              <a:rPr lang="en-US" sz="1800" dirty="0">
                <a:ea typeface="Calibri" panose="020F0502020204030204" pitchFamily="34" charset="0"/>
                <a:cs typeface="Calibri" panose="020F0502020204030204" pitchFamily="34" charset="0"/>
              </a:rPr>
              <a:t>Verses 26-32 Day of Atonement (Yom Kippur)</a:t>
            </a:r>
          </a:p>
          <a:p>
            <a:pPr marR="0" algn="l" rtl="0"/>
            <a:r>
              <a:rPr lang="en-US" sz="1800" dirty="0">
                <a:ea typeface="Calibri" panose="020F0502020204030204" pitchFamily="34" charset="0"/>
                <a:cs typeface="Calibri" panose="020F0502020204030204" pitchFamily="34" charset="0"/>
              </a:rPr>
              <a:t>Verses 33-36 Feast of Booths (Hebrew for booth = Sukkah, plural = Sukkot)</a:t>
            </a:r>
          </a:p>
        </p:txBody>
      </p:sp>
      <p:sp>
        <p:nvSpPr>
          <p:cNvPr id="5" name="TextBox 4">
            <a:extLst>
              <a:ext uri="{FF2B5EF4-FFF2-40B4-BE49-F238E27FC236}">
                <a16:creationId xmlns:a16="http://schemas.microsoft.com/office/drawing/2014/main" id="{365D181E-89DF-C318-980A-9AF204E069E9}"/>
              </a:ext>
            </a:extLst>
          </p:cNvPr>
          <p:cNvSpPr txBox="1"/>
          <p:nvPr/>
        </p:nvSpPr>
        <p:spPr>
          <a:xfrm>
            <a:off x="1190978" y="5653458"/>
            <a:ext cx="9471378" cy="369332"/>
          </a:xfrm>
          <a:prstGeom prst="rect">
            <a:avLst/>
          </a:prstGeom>
          <a:noFill/>
        </p:spPr>
        <p:txBody>
          <a:bodyPr wrap="square" rtlCol="0">
            <a:spAutoFit/>
          </a:bodyPr>
          <a:lstStyle/>
          <a:p>
            <a:r>
              <a:rPr lang="en-US" dirty="0"/>
              <a:t>What do these Jewish feasts have to do with the church?</a:t>
            </a:r>
          </a:p>
        </p:txBody>
      </p:sp>
    </p:spTree>
    <p:extLst>
      <p:ext uri="{BB962C8B-B14F-4D97-AF65-F5344CB8AC3E}">
        <p14:creationId xmlns:p14="http://schemas.microsoft.com/office/powerpoint/2010/main" val="2554145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8524B-AEE2-F17C-BCE3-88929FEF17FE}"/>
              </a:ext>
            </a:extLst>
          </p:cNvPr>
          <p:cNvSpPr>
            <a:spLocks noGrp="1"/>
          </p:cNvSpPr>
          <p:nvPr>
            <p:ph type="ctrTitle"/>
          </p:nvPr>
        </p:nvSpPr>
        <p:spPr>
          <a:xfrm>
            <a:off x="1524000" y="542964"/>
            <a:ext cx="9144000" cy="490792"/>
          </a:xfrm>
        </p:spPr>
        <p:txBody>
          <a:bodyPr>
            <a:noAutofit/>
          </a:bodyPr>
          <a:lstStyle/>
          <a:p>
            <a:r>
              <a:rPr lang="en-US" sz="4000" dirty="0"/>
              <a:t>Sukkot</a:t>
            </a:r>
          </a:p>
        </p:txBody>
      </p:sp>
      <p:graphicFrame>
        <p:nvGraphicFramePr>
          <p:cNvPr id="7" name="Table 6">
            <a:extLst>
              <a:ext uri="{FF2B5EF4-FFF2-40B4-BE49-F238E27FC236}">
                <a16:creationId xmlns:a16="http://schemas.microsoft.com/office/drawing/2014/main" id="{BFDC1551-0E81-3C35-1E9F-337A3AA03761}"/>
              </a:ext>
            </a:extLst>
          </p:cNvPr>
          <p:cNvGraphicFramePr>
            <a:graphicFrameLocks noGrp="1"/>
          </p:cNvGraphicFramePr>
          <p:nvPr>
            <p:extLst>
              <p:ext uri="{D42A27DB-BD31-4B8C-83A1-F6EECF244321}">
                <p14:modId xmlns:p14="http://schemas.microsoft.com/office/powerpoint/2010/main" val="2159888589"/>
              </p:ext>
            </p:extLst>
          </p:nvPr>
        </p:nvGraphicFramePr>
        <p:xfrm>
          <a:off x="2246489" y="1140179"/>
          <a:ext cx="8500534" cy="2370665"/>
        </p:xfrm>
        <a:graphic>
          <a:graphicData uri="http://schemas.openxmlformats.org/drawingml/2006/table">
            <a:tbl>
              <a:tblPr firstRow="1" bandRow="1">
                <a:tableStyleId>{5C22544A-7EE6-4342-B048-85BDC9FD1C3A}</a:tableStyleId>
              </a:tblPr>
              <a:tblGrid>
                <a:gridCol w="4250267">
                  <a:extLst>
                    <a:ext uri="{9D8B030D-6E8A-4147-A177-3AD203B41FA5}">
                      <a16:colId xmlns:a16="http://schemas.microsoft.com/office/drawing/2014/main" val="974507306"/>
                    </a:ext>
                  </a:extLst>
                </a:gridCol>
                <a:gridCol w="4250267">
                  <a:extLst>
                    <a:ext uri="{9D8B030D-6E8A-4147-A177-3AD203B41FA5}">
                      <a16:colId xmlns:a16="http://schemas.microsoft.com/office/drawing/2014/main" val="2953124413"/>
                    </a:ext>
                  </a:extLst>
                </a:gridCol>
              </a:tblGrid>
              <a:tr h="474133">
                <a:tc>
                  <a:txBody>
                    <a:bodyPr/>
                    <a:lstStyle/>
                    <a:p>
                      <a:r>
                        <a:rPr lang="en-US" dirty="0"/>
                        <a:t>Jewish Feast</a:t>
                      </a:r>
                    </a:p>
                  </a:txBody>
                  <a:tcPr/>
                </a:tc>
                <a:tc>
                  <a:txBody>
                    <a:bodyPr/>
                    <a:lstStyle/>
                    <a:p>
                      <a:r>
                        <a:rPr lang="en-US" dirty="0"/>
                        <a:t>New Testament Meaning</a:t>
                      </a:r>
                    </a:p>
                  </a:txBody>
                  <a:tcPr/>
                </a:tc>
                <a:extLst>
                  <a:ext uri="{0D108BD9-81ED-4DB2-BD59-A6C34878D82A}">
                    <a16:rowId xmlns:a16="http://schemas.microsoft.com/office/drawing/2014/main" val="1836243061"/>
                  </a:ext>
                </a:extLst>
              </a:tr>
              <a:tr h="474133">
                <a:tc>
                  <a:txBody>
                    <a:bodyPr/>
                    <a:lstStyle/>
                    <a:p>
                      <a:r>
                        <a:rPr lang="en-US" dirty="0"/>
                        <a:t>Passover</a:t>
                      </a:r>
                    </a:p>
                  </a:txBody>
                  <a:tcPr/>
                </a:tc>
                <a:tc>
                  <a:txBody>
                    <a:bodyPr/>
                    <a:lstStyle/>
                    <a:p>
                      <a:r>
                        <a:rPr lang="en-US" dirty="0"/>
                        <a:t>Crucifixion (Jesus is the Lamb of God)</a:t>
                      </a:r>
                    </a:p>
                  </a:txBody>
                  <a:tcPr/>
                </a:tc>
                <a:extLst>
                  <a:ext uri="{0D108BD9-81ED-4DB2-BD59-A6C34878D82A}">
                    <a16:rowId xmlns:a16="http://schemas.microsoft.com/office/drawing/2014/main" val="3967753765"/>
                  </a:ext>
                </a:extLst>
              </a:tr>
              <a:tr h="474133">
                <a:tc>
                  <a:txBody>
                    <a:bodyPr/>
                    <a:lstStyle/>
                    <a:p>
                      <a:r>
                        <a:rPr lang="en-US" dirty="0"/>
                        <a:t>Unleavened Bread</a:t>
                      </a:r>
                    </a:p>
                  </a:txBody>
                  <a:tcPr/>
                </a:tc>
                <a:tc>
                  <a:txBody>
                    <a:bodyPr/>
                    <a:lstStyle/>
                    <a:p>
                      <a:r>
                        <a:rPr lang="en-US" dirty="0"/>
                        <a:t>Purification (1 Corinthians 5:7-8)</a:t>
                      </a:r>
                    </a:p>
                  </a:txBody>
                  <a:tcPr/>
                </a:tc>
                <a:extLst>
                  <a:ext uri="{0D108BD9-81ED-4DB2-BD59-A6C34878D82A}">
                    <a16:rowId xmlns:a16="http://schemas.microsoft.com/office/drawing/2014/main" val="2740102302"/>
                  </a:ext>
                </a:extLst>
              </a:tr>
              <a:tr h="474133">
                <a:tc>
                  <a:txBody>
                    <a:bodyPr/>
                    <a:lstStyle/>
                    <a:p>
                      <a:r>
                        <a:rPr lang="en-US" dirty="0"/>
                        <a:t>First Fruits</a:t>
                      </a:r>
                    </a:p>
                  </a:txBody>
                  <a:tcPr/>
                </a:tc>
                <a:tc>
                  <a:txBody>
                    <a:bodyPr/>
                    <a:lstStyle/>
                    <a:p>
                      <a:r>
                        <a:rPr lang="en-US" dirty="0"/>
                        <a:t>Resurrection (1 Corinthians 15:20-22)</a:t>
                      </a:r>
                    </a:p>
                  </a:txBody>
                  <a:tcPr/>
                </a:tc>
                <a:extLst>
                  <a:ext uri="{0D108BD9-81ED-4DB2-BD59-A6C34878D82A}">
                    <a16:rowId xmlns:a16="http://schemas.microsoft.com/office/drawing/2014/main" val="1138536680"/>
                  </a:ext>
                </a:extLst>
              </a:tr>
              <a:tr h="474133">
                <a:tc>
                  <a:txBody>
                    <a:bodyPr/>
                    <a:lstStyle/>
                    <a:p>
                      <a:r>
                        <a:rPr lang="en-US" dirty="0"/>
                        <a:t>Weeks</a:t>
                      </a:r>
                    </a:p>
                  </a:txBody>
                  <a:tcPr/>
                </a:tc>
                <a:tc>
                  <a:txBody>
                    <a:bodyPr/>
                    <a:lstStyle/>
                    <a:p>
                      <a:r>
                        <a:rPr lang="en-US" dirty="0"/>
                        <a:t>Pentecost (Acts 2:1-3)</a:t>
                      </a:r>
                    </a:p>
                  </a:txBody>
                  <a:tcPr/>
                </a:tc>
                <a:extLst>
                  <a:ext uri="{0D108BD9-81ED-4DB2-BD59-A6C34878D82A}">
                    <a16:rowId xmlns:a16="http://schemas.microsoft.com/office/drawing/2014/main" val="3930549366"/>
                  </a:ext>
                </a:extLst>
              </a:tr>
            </a:tbl>
          </a:graphicData>
        </a:graphic>
      </p:graphicFrame>
      <p:graphicFrame>
        <p:nvGraphicFramePr>
          <p:cNvPr id="8" name="Table 7">
            <a:extLst>
              <a:ext uri="{FF2B5EF4-FFF2-40B4-BE49-F238E27FC236}">
                <a16:creationId xmlns:a16="http://schemas.microsoft.com/office/drawing/2014/main" id="{B8262699-EDFE-7BC4-06E0-D8038BDBAC9A}"/>
              </a:ext>
            </a:extLst>
          </p:cNvPr>
          <p:cNvGraphicFramePr>
            <a:graphicFrameLocks noGrp="1"/>
          </p:cNvGraphicFramePr>
          <p:nvPr>
            <p:extLst>
              <p:ext uri="{D42A27DB-BD31-4B8C-83A1-F6EECF244321}">
                <p14:modId xmlns:p14="http://schemas.microsoft.com/office/powerpoint/2010/main" val="903276756"/>
              </p:ext>
            </p:extLst>
          </p:nvPr>
        </p:nvGraphicFramePr>
        <p:xfrm>
          <a:off x="2246489" y="4952999"/>
          <a:ext cx="8500534" cy="1112520"/>
        </p:xfrm>
        <a:graphic>
          <a:graphicData uri="http://schemas.openxmlformats.org/drawingml/2006/table">
            <a:tbl>
              <a:tblPr firstRow="1" bandRow="1">
                <a:tableStyleId>{5C22544A-7EE6-4342-B048-85BDC9FD1C3A}</a:tableStyleId>
              </a:tblPr>
              <a:tblGrid>
                <a:gridCol w="4250267">
                  <a:extLst>
                    <a:ext uri="{9D8B030D-6E8A-4147-A177-3AD203B41FA5}">
                      <a16:colId xmlns:a16="http://schemas.microsoft.com/office/drawing/2014/main" val="1681809431"/>
                    </a:ext>
                  </a:extLst>
                </a:gridCol>
                <a:gridCol w="4250267">
                  <a:extLst>
                    <a:ext uri="{9D8B030D-6E8A-4147-A177-3AD203B41FA5}">
                      <a16:colId xmlns:a16="http://schemas.microsoft.com/office/drawing/2014/main" val="3231385752"/>
                    </a:ext>
                  </a:extLst>
                </a:gridCol>
              </a:tblGrid>
              <a:tr h="370840">
                <a:tc>
                  <a:txBody>
                    <a:bodyPr/>
                    <a:lstStyle/>
                    <a:p>
                      <a:r>
                        <a:rPr lang="en-US" b="0" dirty="0">
                          <a:solidFill>
                            <a:schemeClr val="tx1"/>
                          </a:solidFill>
                          <a:latin typeface="+mn-lt"/>
                        </a:rPr>
                        <a:t>Trumpets</a:t>
                      </a:r>
                    </a:p>
                  </a:txBody>
                  <a:tcPr>
                    <a:solidFill>
                      <a:schemeClr val="accent1">
                        <a:lumMod val="20000"/>
                        <a:lumOff val="80000"/>
                      </a:schemeClr>
                    </a:solidFill>
                  </a:tcPr>
                </a:tc>
                <a:tc>
                  <a:txBody>
                    <a:bodyPr/>
                    <a:lstStyle/>
                    <a:p>
                      <a:r>
                        <a:rPr lang="en-US" b="0" dirty="0">
                          <a:solidFill>
                            <a:schemeClr val="tx1"/>
                          </a:solidFill>
                          <a:latin typeface="+mn-lt"/>
                        </a:rPr>
                        <a:t>Jewish Awakening (1 Corinthians 15:52?)</a:t>
                      </a:r>
                    </a:p>
                  </a:txBody>
                  <a:tcPr>
                    <a:solidFill>
                      <a:schemeClr val="accent1">
                        <a:lumMod val="20000"/>
                        <a:lumOff val="80000"/>
                      </a:schemeClr>
                    </a:solidFill>
                  </a:tcPr>
                </a:tc>
                <a:extLst>
                  <a:ext uri="{0D108BD9-81ED-4DB2-BD59-A6C34878D82A}">
                    <a16:rowId xmlns:a16="http://schemas.microsoft.com/office/drawing/2014/main" val="1349301487"/>
                  </a:ext>
                </a:extLst>
              </a:tr>
              <a:tr h="370840">
                <a:tc>
                  <a:txBody>
                    <a:bodyPr/>
                    <a:lstStyle/>
                    <a:p>
                      <a:r>
                        <a:rPr lang="en-US" b="0" dirty="0">
                          <a:solidFill>
                            <a:schemeClr val="tx1"/>
                          </a:solidFill>
                          <a:latin typeface="+mn-lt"/>
                        </a:rPr>
                        <a:t>Yom Kippur</a:t>
                      </a:r>
                    </a:p>
                  </a:txBody>
                  <a:tcPr/>
                </a:tc>
                <a:tc>
                  <a:txBody>
                    <a:bodyPr/>
                    <a:lstStyle/>
                    <a:p>
                      <a:r>
                        <a:rPr lang="en-US" b="0" dirty="0">
                          <a:solidFill>
                            <a:schemeClr val="tx1"/>
                          </a:solidFill>
                          <a:latin typeface="+mn-lt"/>
                        </a:rPr>
                        <a:t>Jewish Restoration (Zechariah 12:10)</a:t>
                      </a:r>
                    </a:p>
                  </a:txBody>
                  <a:tcPr/>
                </a:tc>
                <a:extLst>
                  <a:ext uri="{0D108BD9-81ED-4DB2-BD59-A6C34878D82A}">
                    <a16:rowId xmlns:a16="http://schemas.microsoft.com/office/drawing/2014/main" val="808094284"/>
                  </a:ext>
                </a:extLst>
              </a:tr>
              <a:tr h="370840">
                <a:tc>
                  <a:txBody>
                    <a:bodyPr/>
                    <a:lstStyle/>
                    <a:p>
                      <a:r>
                        <a:rPr lang="en-US" b="0" dirty="0">
                          <a:solidFill>
                            <a:schemeClr val="tx1"/>
                          </a:solidFill>
                          <a:latin typeface="+mn-lt"/>
                        </a:rPr>
                        <a:t>Sukkot</a:t>
                      </a:r>
                    </a:p>
                  </a:txBody>
                  <a:tcPr/>
                </a:tc>
                <a:tc>
                  <a:txBody>
                    <a:bodyPr/>
                    <a:lstStyle/>
                    <a:p>
                      <a:r>
                        <a:rPr lang="en-US" b="0" dirty="0">
                          <a:solidFill>
                            <a:schemeClr val="tx1"/>
                          </a:solidFill>
                          <a:latin typeface="+mn-lt"/>
                        </a:rPr>
                        <a:t>Millennium (Zechariah 14:16)</a:t>
                      </a:r>
                    </a:p>
                  </a:txBody>
                  <a:tcPr/>
                </a:tc>
                <a:extLst>
                  <a:ext uri="{0D108BD9-81ED-4DB2-BD59-A6C34878D82A}">
                    <a16:rowId xmlns:a16="http://schemas.microsoft.com/office/drawing/2014/main" val="3431644902"/>
                  </a:ext>
                </a:extLst>
              </a:tr>
            </a:tbl>
          </a:graphicData>
        </a:graphic>
      </p:graphicFrame>
      <p:sp>
        <p:nvSpPr>
          <p:cNvPr id="9" name="TextBox 8">
            <a:extLst>
              <a:ext uri="{FF2B5EF4-FFF2-40B4-BE49-F238E27FC236}">
                <a16:creationId xmlns:a16="http://schemas.microsoft.com/office/drawing/2014/main" id="{F04F3F3F-9927-E562-B97A-59F14DA1CC23}"/>
              </a:ext>
            </a:extLst>
          </p:cNvPr>
          <p:cNvSpPr txBox="1"/>
          <p:nvPr/>
        </p:nvSpPr>
        <p:spPr>
          <a:xfrm>
            <a:off x="2089855" y="4001089"/>
            <a:ext cx="8813802" cy="461665"/>
          </a:xfrm>
          <a:prstGeom prst="rect">
            <a:avLst/>
          </a:prstGeom>
          <a:noFill/>
        </p:spPr>
        <p:txBody>
          <a:bodyPr wrap="square" rtlCol="0">
            <a:spAutoFit/>
          </a:bodyPr>
          <a:lstStyle/>
          <a:p>
            <a:r>
              <a:rPr lang="en-US" sz="1200" b="1" i="0" u="none" strike="noStrike" baseline="0" dirty="0">
                <a:solidFill>
                  <a:srgbClr val="8D7221"/>
                </a:solidFill>
                <a:latin typeface="Verdana" panose="020B0604030504040204" pitchFamily="34" charset="0"/>
              </a:rPr>
              <a:t>Lev 23:22</a:t>
            </a:r>
            <a:r>
              <a:rPr lang="en-US" sz="1200" b="0" i="0" u="none" strike="noStrike" baseline="0" dirty="0">
                <a:solidFill>
                  <a:srgbClr val="292F33"/>
                </a:solidFill>
                <a:latin typeface="Verdana" panose="020B0604030504040204" pitchFamily="34" charset="0"/>
              </a:rPr>
              <a:t>  “And when you reap the harvest of your land, you shall not reap your field right up to its edge, </a:t>
            </a:r>
          </a:p>
          <a:p>
            <a:r>
              <a:rPr lang="en-US" sz="1200" b="0" i="0" u="none" strike="noStrike" baseline="0" dirty="0">
                <a:solidFill>
                  <a:srgbClr val="292F33"/>
                </a:solidFill>
                <a:latin typeface="Verdana" panose="020B0604030504040204" pitchFamily="34" charset="0"/>
              </a:rPr>
              <a:t>nor shall you gather the gleanings after your harvest. You shall leave them for the poor and for the sojourner…” </a:t>
            </a:r>
            <a:endParaRPr lang="en-US" sz="1200" dirty="0"/>
          </a:p>
        </p:txBody>
      </p:sp>
      <p:sp>
        <p:nvSpPr>
          <p:cNvPr id="10" name="TextBox 9">
            <a:extLst>
              <a:ext uri="{FF2B5EF4-FFF2-40B4-BE49-F238E27FC236}">
                <a16:creationId xmlns:a16="http://schemas.microsoft.com/office/drawing/2014/main" id="{7CD4553C-26A3-8067-5D66-F69004879A96}"/>
              </a:ext>
            </a:extLst>
          </p:cNvPr>
          <p:cNvSpPr txBox="1"/>
          <p:nvPr/>
        </p:nvSpPr>
        <p:spPr>
          <a:xfrm rot="16200000">
            <a:off x="-758049" y="3359773"/>
            <a:ext cx="4518942" cy="892552"/>
          </a:xfrm>
          <a:prstGeom prst="rect">
            <a:avLst/>
          </a:prstGeom>
          <a:noFill/>
          <a:ln>
            <a:solidFill>
              <a:schemeClr val="accent1"/>
            </a:solidFill>
          </a:ln>
        </p:spPr>
        <p:txBody>
          <a:bodyPr wrap="square" rtlCol="0">
            <a:spAutoFit/>
          </a:bodyPr>
          <a:lstStyle/>
          <a:p>
            <a:r>
              <a:rPr lang="en-US" sz="1600" dirty="0"/>
              <a:t>              </a:t>
            </a:r>
            <a:r>
              <a:rPr lang="en-US" sz="1400" dirty="0"/>
              <a:t>Leviticus Chapter 23 Appointed Feasts</a:t>
            </a:r>
            <a:endParaRPr lang="en-US" dirty="0"/>
          </a:p>
          <a:p>
            <a:r>
              <a:rPr lang="en-US" dirty="0">
                <a:solidFill>
                  <a:schemeClr val="accent2">
                    <a:lumMod val="75000"/>
                  </a:schemeClr>
                </a:solidFill>
              </a:rPr>
              <a:t>Fall Feasts              gap             Spring feasts</a:t>
            </a:r>
          </a:p>
          <a:p>
            <a:r>
              <a:rPr lang="en-US" dirty="0">
                <a:solidFill>
                  <a:schemeClr val="accent1">
                    <a:lumMod val="75000"/>
                  </a:schemeClr>
                </a:solidFill>
              </a:rPr>
              <a:t>End Times      Church age     ------ OT Israel ------</a:t>
            </a:r>
          </a:p>
        </p:txBody>
      </p:sp>
    </p:spTree>
    <p:extLst>
      <p:ext uri="{BB962C8B-B14F-4D97-AF65-F5344CB8AC3E}">
        <p14:creationId xmlns:p14="http://schemas.microsoft.com/office/powerpoint/2010/main" val="28899598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537</Words>
  <Application>Microsoft Office PowerPoint</Application>
  <PresentationFormat>Widescreen</PresentationFormat>
  <Paragraphs>49</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Verdana</vt:lpstr>
      <vt:lpstr>Office Theme</vt:lpstr>
      <vt:lpstr>Sukkot</vt:lpstr>
      <vt:lpstr>Sukkot</vt:lpstr>
      <vt:lpstr>Sukkot</vt:lpstr>
      <vt:lpstr>Sukkot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Roger Davis</dc:creator>
  <cp:lastModifiedBy>Roger Davis</cp:lastModifiedBy>
  <cp:revision>12</cp:revision>
  <dcterms:created xsi:type="dcterms:W3CDTF">2024-09-29T18:47:49Z</dcterms:created>
  <dcterms:modified xsi:type="dcterms:W3CDTF">2024-09-29T19:55:58Z</dcterms:modified>
</cp:coreProperties>
</file>